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7772400" cy="10058400"/>
  <p:notesSz cx="6858000" cy="9144000"/>
  <p:embeddedFontLs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Roboto Black" panose="02000000000000000000" pitchFamily="2" charset="0"/>
      <p:bold r:id="rId57"/>
      <p:boldItalic r:id="rId58"/>
    </p:embeddedFont>
    <p:embeddedFont>
      <p:font typeface="Roboto Mono" panose="00000009000000000000" pitchFamily="49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CF14D8-FAA9-4DCE-B1D4-070791E9152E}">
  <a:tblStyle styleId="{DFCF14D8-FAA9-4DCE-B1D4-070791E915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174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40413460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40413460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3018857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30188574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e4b4b94e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e4b4b94e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e4b4b94e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e4b4b94e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e4b4b94e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e4b4b94e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e4b4b94e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3e4b4b94e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40413460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40413460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7e2d8c3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47e2d8c3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7bbf1fef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47bbf1fefd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7bbf1fef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47bbf1fefd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4ae17ee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e4ae17eee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e4b4b94e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e4b4b94e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e4b4b94e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3e4b4b94e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5af0c2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25af0c2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7bbf1fef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47bbf1fef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7bbf1fef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47bbf1fef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dcba4cab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dcba4cab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dcba4cab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dcba4cab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dcba4cab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dcba4cab2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dcba4cab2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dcba4cab2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dcba4cab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dcba4cab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4041346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24041346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dcba4cab2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dcba4cab2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dcba4cab2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dcba4cab2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cba4cab2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dcba4cab2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dcba4cab2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dcba4cab2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dcba4cab2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dcba4cab2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dcba4cab2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dcba4cab2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dcba4cab2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dcba4cab2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47bbf1fef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47bbf1fef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7bbf1fef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7bbf1fef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dcba4cab2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dcba4cab2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3018857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3018857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dcba4cab2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dcba4cab2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dcba4cab2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dcba4cab2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dcba4cab2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dcba4cab2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dcba4cab2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dcba4cab2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dcba4cab2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dcba4cab2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dcba4cab2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dcba4cab2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dcba4cab2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dcba4cab2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dcba4cab2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dcba4cab2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dcba4cab2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dcba4cab2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dcba4cab2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dcba4cab2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30188574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30188574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dcba4cab2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dcba4cab2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e4b4b94e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e4b4b94e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e4b4b94e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e4b4b94e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e4b4b94e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e4b4b94e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6f2f3e4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46f2f3e43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4525" y="647950"/>
            <a:ext cx="7281600" cy="920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2522400" y="256900"/>
            <a:ext cx="27276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Scale Grid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oller Map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ubTitle" idx="1"/>
          </p:nvPr>
        </p:nvSpPr>
        <p:spPr>
          <a:xfrm>
            <a:off x="235600" y="1367375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2"/>
          </p:nvPr>
        </p:nvSpPr>
        <p:spPr>
          <a:xfrm>
            <a:off x="235600" y="2524823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3"/>
          </p:nvPr>
        </p:nvSpPr>
        <p:spPr>
          <a:xfrm>
            <a:off x="235600" y="3582521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4"/>
          </p:nvPr>
        </p:nvSpPr>
        <p:spPr>
          <a:xfrm>
            <a:off x="235600" y="4663769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5"/>
          </p:nvPr>
        </p:nvSpPr>
        <p:spPr>
          <a:xfrm>
            <a:off x="235600" y="5721502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6"/>
          </p:nvPr>
        </p:nvSpPr>
        <p:spPr>
          <a:xfrm>
            <a:off x="235600" y="6794898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7"/>
          </p:nvPr>
        </p:nvSpPr>
        <p:spPr>
          <a:xfrm>
            <a:off x="235600" y="7868298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ubTitle" idx="8"/>
          </p:nvPr>
        </p:nvSpPr>
        <p:spPr>
          <a:xfrm>
            <a:off x="6112100" y="1366201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ubTitle" idx="9"/>
          </p:nvPr>
        </p:nvSpPr>
        <p:spPr>
          <a:xfrm>
            <a:off x="6112100" y="2523649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3"/>
          </p:nvPr>
        </p:nvSpPr>
        <p:spPr>
          <a:xfrm>
            <a:off x="6112100" y="3581347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ubTitle" idx="14"/>
          </p:nvPr>
        </p:nvSpPr>
        <p:spPr>
          <a:xfrm>
            <a:off x="6112100" y="4662595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5"/>
          </p:nvPr>
        </p:nvSpPr>
        <p:spPr>
          <a:xfrm>
            <a:off x="6112100" y="5720328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6"/>
          </p:nvPr>
        </p:nvSpPr>
        <p:spPr>
          <a:xfrm>
            <a:off x="6112100" y="6793724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7"/>
          </p:nvPr>
        </p:nvSpPr>
        <p:spPr>
          <a:xfrm>
            <a:off x="6112100" y="7867124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8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9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0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235600" y="3575782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"/>
          </p:nvPr>
        </p:nvSpPr>
        <p:spPr>
          <a:xfrm>
            <a:off x="235600" y="4028708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3"/>
          </p:nvPr>
        </p:nvSpPr>
        <p:spPr>
          <a:xfrm>
            <a:off x="235600" y="4495185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4"/>
          </p:nvPr>
        </p:nvSpPr>
        <p:spPr>
          <a:xfrm>
            <a:off x="235600" y="4954887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5"/>
          </p:nvPr>
        </p:nvSpPr>
        <p:spPr>
          <a:xfrm>
            <a:off x="235600" y="5412431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6"/>
          </p:nvPr>
        </p:nvSpPr>
        <p:spPr>
          <a:xfrm>
            <a:off x="235600" y="5872133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7"/>
          </p:nvPr>
        </p:nvSpPr>
        <p:spPr>
          <a:xfrm>
            <a:off x="5366150" y="3567315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8"/>
          </p:nvPr>
        </p:nvSpPr>
        <p:spPr>
          <a:xfrm>
            <a:off x="5366150" y="4033790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9"/>
          </p:nvPr>
        </p:nvSpPr>
        <p:spPr>
          <a:xfrm>
            <a:off x="5366150" y="4493492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3"/>
          </p:nvPr>
        </p:nvSpPr>
        <p:spPr>
          <a:xfrm>
            <a:off x="5366150" y="4953193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4"/>
          </p:nvPr>
        </p:nvSpPr>
        <p:spPr>
          <a:xfrm>
            <a:off x="5366150" y="5417511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5"/>
          </p:nvPr>
        </p:nvSpPr>
        <p:spPr>
          <a:xfrm>
            <a:off x="5366150" y="5870439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6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7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8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Field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ield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endar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d Calendar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ner Layou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3"/>
          </p:nvPr>
        </p:nvSpPr>
        <p:spPr>
          <a:xfrm>
            <a:off x="234500" y="954750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"/>
          </p:nvPr>
        </p:nvSpPr>
        <p:spPr>
          <a:xfrm>
            <a:off x="234500" y="2370125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5"/>
          </p:nvPr>
        </p:nvSpPr>
        <p:spPr>
          <a:xfrm>
            <a:off x="234500" y="3819000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6"/>
          </p:nvPr>
        </p:nvSpPr>
        <p:spPr>
          <a:xfrm>
            <a:off x="234500" y="5251125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7"/>
          </p:nvPr>
        </p:nvSpPr>
        <p:spPr>
          <a:xfrm>
            <a:off x="234500" y="6700000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8"/>
          </p:nvPr>
        </p:nvSpPr>
        <p:spPr>
          <a:xfrm>
            <a:off x="234500" y="8141500"/>
            <a:ext cx="36516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9"/>
          </p:nvPr>
        </p:nvSpPr>
        <p:spPr>
          <a:xfrm>
            <a:off x="3886100" y="8141500"/>
            <a:ext cx="36516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Blank">
  <p:cSld name="CUSTOM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Cover - White Text">
  <p:cSld name="CUSTOM_10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Cover (Customizable)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399" cy="1005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Cover - Black Text">
  <p:cSld name="CUSTOM_1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 title="Cover (Customizable) copy 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5"/>
            <a:ext cx="7772399" cy="100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5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0" y="4057950"/>
            <a:ext cx="7772400" cy="194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d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202325" y="231325"/>
            <a:ext cx="7344900" cy="86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ubTitle" idx="2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3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4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t Grid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ale Grid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Scale Grid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57200" y="858875"/>
            <a:ext cx="4479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55650" y="2007475"/>
            <a:ext cx="63348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gineering.vex.com" TargetMode="External"/><Relationship Id="rId13" Type="http://schemas.openxmlformats.org/officeDocument/2006/relationships/hyperlink" Target="mailto:notebooks@vex.com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library.vex.com" TargetMode="External"/><Relationship Id="rId12" Type="http://schemas.openxmlformats.org/officeDocument/2006/relationships/hyperlink" Target="https://www.vexrobotics.com/iq/competition/viqc-current-ga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teams.vex.com" TargetMode="External"/><Relationship Id="rId11" Type="http://schemas.openxmlformats.org/officeDocument/2006/relationships/hyperlink" Target="http://vex.com" TargetMode="External"/><Relationship Id="rId5" Type="http://schemas.openxmlformats.org/officeDocument/2006/relationships/hyperlink" Target="http://mentors.vex.com" TargetMode="External"/><Relationship Id="rId10" Type="http://schemas.openxmlformats.org/officeDocument/2006/relationships/hyperlink" Target="http://coding.vex.com" TargetMode="External"/><Relationship Id="rId4" Type="http://schemas.openxmlformats.org/officeDocument/2006/relationships/hyperlink" Target="http://students.vex.com" TargetMode="External"/><Relationship Id="rId9" Type="http://schemas.openxmlformats.org/officeDocument/2006/relationships/hyperlink" Target="http://notebooking.vex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202325" y="231325"/>
            <a:ext cx="7344900" cy="86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Changelog: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V5.0 Date 3.27.26</a:t>
            </a:r>
            <a:endParaRPr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b="1"/>
              <a:t>Added “Level Up” Field Maps</a:t>
            </a:r>
            <a:endParaRPr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b="1"/>
              <a:t>Updated Calendar Pages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V4.0 Date 3.27.25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“Mix &amp; Match” Field Maps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Updated Calendar Pages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V3.0 Date 6.10.24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“Rapid Relay” Field Map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Updated Calendar pages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V2.1 Date 6.12.23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Added new calendar and planner layouts starting on slide 21. These are </a:t>
            </a:r>
            <a:r>
              <a:rPr lang="en" i="1">
                <a:solidFill>
                  <a:schemeClr val="dk1"/>
                </a:solidFill>
              </a:rPr>
              <a:t>not</a:t>
            </a:r>
            <a:r>
              <a:rPr lang="en">
                <a:solidFill>
                  <a:schemeClr val="dk1"/>
                </a:solidFill>
              </a:rPr>
              <a:t> in the “layouts” dropdown, so if you delete one by mistake you will need to copy it from the template again. This keeps the layout options from getting too crowded.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Added more customizable front covers. There is an option with black text for lighter colors and an option with white text for darker colors. 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Moved extra controller map and brain map assets to parts library document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Changed the divider page to be customizable.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V2.0 Date 5.16.23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Added second title page template for additional customizability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Added new template pages for controller map &amp; brain map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“Full Volume” Field Maps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2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G.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3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3/27/2026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4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Changelog</a:t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2514600" y="6512400"/>
            <a:ext cx="2743200" cy="27432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dist="47625" dir="27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You can delete this page from your Team’s notebook!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0" y="4057950"/>
            <a:ext cx="7772400" cy="194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874" y="235088"/>
            <a:ext cx="457200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65" y="-225774"/>
            <a:ext cx="914400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6" y="230754"/>
            <a:ext cx="239955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10" y="-3929"/>
            <a:ext cx="4572001" cy="23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57" y="67219"/>
            <a:ext cx="3054097" cy="16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93" y="229082"/>
            <a:ext cx="166587" cy="305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subTitle" idx="1"/>
          </p:nvPr>
        </p:nvSpPr>
        <p:spPr>
          <a:xfrm>
            <a:off x="235600" y="3575782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subTitle" idx="2"/>
          </p:nvPr>
        </p:nvSpPr>
        <p:spPr>
          <a:xfrm>
            <a:off x="235600" y="4028708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3"/>
          </p:nvPr>
        </p:nvSpPr>
        <p:spPr>
          <a:xfrm>
            <a:off x="235600" y="4495185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subTitle" idx="4"/>
          </p:nvPr>
        </p:nvSpPr>
        <p:spPr>
          <a:xfrm>
            <a:off x="235600" y="4954887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subTitle" idx="5"/>
          </p:nvPr>
        </p:nvSpPr>
        <p:spPr>
          <a:xfrm>
            <a:off x="235600" y="5412431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subTitle" idx="6"/>
          </p:nvPr>
        </p:nvSpPr>
        <p:spPr>
          <a:xfrm>
            <a:off x="235600" y="5872133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subTitle" idx="7"/>
          </p:nvPr>
        </p:nvSpPr>
        <p:spPr>
          <a:xfrm>
            <a:off x="5366150" y="3567315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subTitle" idx="8"/>
          </p:nvPr>
        </p:nvSpPr>
        <p:spPr>
          <a:xfrm>
            <a:off x="5366150" y="4033790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subTitle" idx="9"/>
          </p:nvPr>
        </p:nvSpPr>
        <p:spPr>
          <a:xfrm>
            <a:off x="5366150" y="4493492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ubTitle" idx="13"/>
          </p:nvPr>
        </p:nvSpPr>
        <p:spPr>
          <a:xfrm>
            <a:off x="5366150" y="4953193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14"/>
          </p:nvPr>
        </p:nvSpPr>
        <p:spPr>
          <a:xfrm>
            <a:off x="5366150" y="5417511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ubTitle" idx="15"/>
          </p:nvPr>
        </p:nvSpPr>
        <p:spPr>
          <a:xfrm>
            <a:off x="5366150" y="5870439"/>
            <a:ext cx="2167200" cy="2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subTitle" idx="16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subTitle" idx="17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subTitle" idx="18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subTitle" idx="2"/>
          </p:nvPr>
        </p:nvSpPr>
        <p:spPr>
          <a:xfrm>
            <a:off x="235600" y="2524823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3"/>
          </p:nvPr>
        </p:nvSpPr>
        <p:spPr>
          <a:xfrm>
            <a:off x="235600" y="3582521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subTitle" idx="4"/>
          </p:nvPr>
        </p:nvSpPr>
        <p:spPr>
          <a:xfrm>
            <a:off x="235600" y="4663769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subTitle" idx="1"/>
          </p:nvPr>
        </p:nvSpPr>
        <p:spPr>
          <a:xfrm>
            <a:off x="235600" y="1367375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subTitle" idx="5"/>
          </p:nvPr>
        </p:nvSpPr>
        <p:spPr>
          <a:xfrm>
            <a:off x="235600" y="5721502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subTitle" idx="6"/>
          </p:nvPr>
        </p:nvSpPr>
        <p:spPr>
          <a:xfrm>
            <a:off x="235600" y="6794898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subTitle" idx="7"/>
          </p:nvPr>
        </p:nvSpPr>
        <p:spPr>
          <a:xfrm>
            <a:off x="235600" y="7868298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subTitle" idx="8"/>
          </p:nvPr>
        </p:nvSpPr>
        <p:spPr>
          <a:xfrm>
            <a:off x="6112100" y="1366201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9"/>
          </p:nvPr>
        </p:nvSpPr>
        <p:spPr>
          <a:xfrm>
            <a:off x="6112100" y="2523649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subTitle" idx="13"/>
          </p:nvPr>
        </p:nvSpPr>
        <p:spPr>
          <a:xfrm>
            <a:off x="6112100" y="3581347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subTitle" idx="14"/>
          </p:nvPr>
        </p:nvSpPr>
        <p:spPr>
          <a:xfrm>
            <a:off x="6112100" y="4662595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subTitle" idx="15"/>
          </p:nvPr>
        </p:nvSpPr>
        <p:spPr>
          <a:xfrm>
            <a:off x="6112100" y="5720328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16"/>
          </p:nvPr>
        </p:nvSpPr>
        <p:spPr>
          <a:xfrm>
            <a:off x="6112100" y="6793724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subTitle" idx="17"/>
          </p:nvPr>
        </p:nvSpPr>
        <p:spPr>
          <a:xfrm>
            <a:off x="6112100" y="7867124"/>
            <a:ext cx="1429200" cy="2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subTitle" idx="18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19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20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“Mix &amp; Match” Blank Field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7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“Mix &amp; Match” Starting Field with Moveable Game Objects</a:t>
            </a:r>
            <a:endParaRPr/>
          </a:p>
        </p:txBody>
      </p:sp>
      <p:pic>
        <p:nvPicPr>
          <p:cNvPr id="313" name="Google Shape;313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263" y="43791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939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864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3339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264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089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014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489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089" y="163067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027" y="163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4677" y="163205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802" y="43791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864" y="20850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864" y="300295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652" y="300295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38" y="574485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875" y="574485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500" y="574485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 title="Game Object (YELLOW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9263" y="3920859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 title="Game Object (YELLOW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800" y="3920859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 title="Game Object (YELLOW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2838" y="4832859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7" title="Game Object (YELLOW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3375" y="4832859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500" y="665897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38" y="712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100" y="712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675" y="712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800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650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175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025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800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650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175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 title="Game Object (RE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25" y="8389525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 title="Game Object (YELLOW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6875" y="8389534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 title="Game Object (YELLOW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888" y="383012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189" y="383000"/>
            <a:ext cx="324324" cy="24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 title="Game Object (BLUE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264" y="3002950"/>
            <a:ext cx="324324" cy="24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“Mix &amp; Match” Starting Field with Static Game Objects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1113825" y="5228475"/>
            <a:ext cx="6538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Your Team Name Here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905426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635220" y="6427925"/>
            <a:ext cx="686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5662125" y="6427927"/>
            <a:ext cx="909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118400" y="3629825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1113825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113825" y="5917525"/>
            <a:ext cx="66585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 School Name Here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485525" y="6894925"/>
            <a:ext cx="1286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1965150" y="268920"/>
            <a:ext cx="3842100" cy="13161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This is the basic notebook cover page.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/>
          <p:nvPr/>
        </p:nvSpPr>
        <p:spPr>
          <a:xfrm>
            <a:off x="3886200" y="8523900"/>
            <a:ext cx="3287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of: MM/DD/YYYY</a:t>
            </a:r>
            <a:endParaRPr/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body" idx="3"/>
          </p:nvPr>
        </p:nvSpPr>
        <p:spPr>
          <a:xfrm>
            <a:off x="234500" y="954750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body" idx="4"/>
          </p:nvPr>
        </p:nvSpPr>
        <p:spPr>
          <a:xfrm>
            <a:off x="234500" y="2370125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1"/>
          <p:cNvSpPr txBox="1">
            <a:spLocks noGrp="1"/>
          </p:cNvSpPr>
          <p:nvPr>
            <p:ph type="body" idx="5"/>
          </p:nvPr>
        </p:nvSpPr>
        <p:spPr>
          <a:xfrm>
            <a:off x="234500" y="3819000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body" idx="6"/>
          </p:nvPr>
        </p:nvSpPr>
        <p:spPr>
          <a:xfrm>
            <a:off x="234500" y="5251125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1"/>
          <p:cNvSpPr txBox="1">
            <a:spLocks noGrp="1"/>
          </p:cNvSpPr>
          <p:nvPr>
            <p:ph type="body" idx="7"/>
          </p:nvPr>
        </p:nvSpPr>
        <p:spPr>
          <a:xfrm>
            <a:off x="234500" y="6700000"/>
            <a:ext cx="72864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body" idx="8"/>
          </p:nvPr>
        </p:nvSpPr>
        <p:spPr>
          <a:xfrm>
            <a:off x="234500" y="8141500"/>
            <a:ext cx="36516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body" idx="9"/>
          </p:nvPr>
        </p:nvSpPr>
        <p:spPr>
          <a:xfrm>
            <a:off x="3886100" y="8141500"/>
            <a:ext cx="3651600" cy="12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2026</a:t>
            </a:r>
            <a:endParaRPr/>
          </a:p>
        </p:txBody>
      </p:sp>
      <p:sp>
        <p:nvSpPr>
          <p:cNvPr id="387" name="Google Shape;387;p42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2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89" name="Google Shape;389;p42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2026</a:t>
            </a:r>
            <a:endParaRPr/>
          </a:p>
        </p:txBody>
      </p:sp>
      <p:sp>
        <p:nvSpPr>
          <p:cNvPr id="395" name="Google Shape;395;p43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3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97" name="Google Shape;397;p43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2026</a:t>
            </a:r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05" name="Google Shape;405;p44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2026</a:t>
            </a:r>
            <a:endParaRPr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13" name="Google Shape;413;p45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2026</a:t>
            </a:r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21" name="Google Shape;421;p46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2026</a:t>
            </a:r>
            <a:endParaRPr/>
          </a:p>
        </p:txBody>
      </p:sp>
      <p:sp>
        <p:nvSpPr>
          <p:cNvPr id="427" name="Google Shape;427;p47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7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29" name="Google Shape;429;p47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2026</a:t>
            </a:r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37" name="Google Shape;437;p48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1113825" y="6648627"/>
            <a:ext cx="6538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Your Team Name Here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905426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4635220" y="7799525"/>
            <a:ext cx="686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5662125" y="7799527"/>
            <a:ext cx="909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1118400" y="5242837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113825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1113825" y="7337677"/>
            <a:ext cx="66585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 School Name Here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front page.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 team photo or other information here.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6485525" y="8266525"/>
            <a:ext cx="1286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2026</a:t>
            </a:r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45" name="Google Shape;445;p49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0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2026</a:t>
            </a:r>
            <a:endParaRPr/>
          </a:p>
        </p:txBody>
      </p:sp>
      <p:sp>
        <p:nvSpPr>
          <p:cNvPr id="451" name="Google Shape;451;p50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0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53" name="Google Shape;453;p50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1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2027</a:t>
            </a:r>
            <a:endParaRPr/>
          </a:p>
        </p:txBody>
      </p:sp>
      <p:sp>
        <p:nvSpPr>
          <p:cNvPr id="459" name="Google Shape;459;p51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1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61" name="Google Shape;461;p51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2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2027</a:t>
            </a:r>
            <a:endParaRPr/>
          </a:p>
        </p:txBody>
      </p:sp>
      <p:sp>
        <p:nvSpPr>
          <p:cNvPr id="467" name="Google Shape;467;p52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2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69" name="Google Shape;469;p52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3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2027</a:t>
            </a:r>
            <a:endParaRPr/>
          </a:p>
        </p:txBody>
      </p:sp>
      <p:sp>
        <p:nvSpPr>
          <p:cNvPr id="475" name="Google Shape;475;p53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3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77" name="Google Shape;477;p53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4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2027</a:t>
            </a:r>
            <a:endParaRPr/>
          </a:p>
        </p:txBody>
      </p:sp>
      <p:sp>
        <p:nvSpPr>
          <p:cNvPr id="483" name="Google Shape;483;p54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4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85" name="Google Shape;485;p54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2027</a:t>
            </a:r>
            <a:endParaRPr/>
          </a:p>
        </p:txBody>
      </p:sp>
      <p:sp>
        <p:nvSpPr>
          <p:cNvPr id="491" name="Google Shape;491;p55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5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93" name="Google Shape;493;p55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6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2026</a:t>
            </a:r>
            <a:endParaRPr/>
          </a:p>
        </p:txBody>
      </p:sp>
      <p:sp>
        <p:nvSpPr>
          <p:cNvPr id="499" name="Google Shape;499;p56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6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01" name="Google Shape;501;p56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7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2026</a:t>
            </a:r>
            <a:endParaRPr/>
          </a:p>
        </p:txBody>
      </p:sp>
      <p:sp>
        <p:nvSpPr>
          <p:cNvPr id="507" name="Google Shape;507;p57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7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09" name="Google Shape;509;p57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8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2026</a:t>
            </a:r>
            <a:endParaRPr/>
          </a:p>
        </p:txBody>
      </p:sp>
      <p:sp>
        <p:nvSpPr>
          <p:cNvPr id="515" name="Google Shape;515;p5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8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17" name="Google Shape;517;p58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-2170550" y="4563725"/>
            <a:ext cx="2794500" cy="1863000"/>
          </a:xfrm>
          <a:prstGeom prst="wedgeEllipseCallout">
            <a:avLst>
              <a:gd name="adj1" fmla="val 45106"/>
              <a:gd name="adj2" fmla="val 48164"/>
            </a:avLst>
          </a:prstGeom>
          <a:solidFill>
            <a:srgbClr val="C9DAF8"/>
          </a:solidFill>
          <a:ln w="28575" cap="flat" cmpd="sng">
            <a:solidFill>
              <a:srgbClr val="FF00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 Mono"/>
                <a:ea typeface="Roboto Mono"/>
                <a:cs typeface="Roboto Mono"/>
                <a:sym typeface="Roboto Mono"/>
              </a:rPr>
              <a:t>Right click me and select “</a:t>
            </a:r>
            <a:r>
              <a:rPr lang="en" dirty="0">
                <a:latin typeface="Roboto Mono" panose="00000009000000000000" pitchFamily="49" charset="0"/>
                <a:ea typeface="Roboto Mono" panose="00000009000000000000" pitchFamily="49" charset="0"/>
                <a:sym typeface="Roboto Mono"/>
              </a:rPr>
              <a:t>Format</a:t>
            </a:r>
            <a:r>
              <a:rPr lang="en" sz="1300" dirty="0">
                <a:latin typeface="Roboto Mono"/>
                <a:ea typeface="Roboto Mono"/>
                <a:cs typeface="Roboto Mono"/>
                <a:sym typeface="Roboto Mono"/>
              </a:rPr>
              <a:t> Background” and then choose your team’s favorite color!</a:t>
            </a:r>
            <a:endParaRPr sz="13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front page.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 team photo or other information here.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1113825" y="6648627"/>
            <a:ext cx="6538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Your Team Name Here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2905426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635220" y="7799525"/>
            <a:ext cx="686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5662125" y="7799527"/>
            <a:ext cx="909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118400" y="5242837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1113825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1113825" y="7337677"/>
            <a:ext cx="66585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 School Name Here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6485525" y="8266525"/>
            <a:ext cx="1286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9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2026</a:t>
            </a:r>
            <a:endParaRPr/>
          </a:p>
        </p:txBody>
      </p:sp>
      <p:sp>
        <p:nvSpPr>
          <p:cNvPr id="523" name="Google Shape;523;p59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9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25" name="Google Shape;525;p59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0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2026</a:t>
            </a:r>
            <a:endParaRPr/>
          </a:p>
        </p:txBody>
      </p:sp>
      <p:sp>
        <p:nvSpPr>
          <p:cNvPr id="531" name="Google Shape;531;p60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0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33" name="Google Shape;533;p60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1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2026</a:t>
            </a:r>
            <a:endParaRPr/>
          </a:p>
        </p:txBody>
      </p:sp>
      <p:sp>
        <p:nvSpPr>
          <p:cNvPr id="539" name="Google Shape;539;p61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41" name="Google Shape;541;p61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2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2026</a:t>
            </a:r>
            <a:endParaRPr/>
          </a:p>
        </p:txBody>
      </p:sp>
      <p:sp>
        <p:nvSpPr>
          <p:cNvPr id="547" name="Google Shape;547;p62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2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49" name="Google Shape;549;p62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2026</a:t>
            </a:r>
            <a:endParaRPr/>
          </a:p>
        </p:txBody>
      </p:sp>
      <p:sp>
        <p:nvSpPr>
          <p:cNvPr id="555" name="Google Shape;555;p63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3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57" name="Google Shape;557;p63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4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2026</a:t>
            </a:r>
            <a:endParaRPr/>
          </a:p>
        </p:txBody>
      </p:sp>
      <p:sp>
        <p:nvSpPr>
          <p:cNvPr id="563" name="Google Shape;563;p64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4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65" name="Google Shape;565;p64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5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2027</a:t>
            </a:r>
            <a:endParaRPr/>
          </a:p>
        </p:txBody>
      </p:sp>
      <p:sp>
        <p:nvSpPr>
          <p:cNvPr id="571" name="Google Shape;571;p65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5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73" name="Google Shape;573;p65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6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2027</a:t>
            </a:r>
            <a:endParaRPr/>
          </a:p>
        </p:txBody>
      </p:sp>
      <p:sp>
        <p:nvSpPr>
          <p:cNvPr id="579" name="Google Shape;579;p66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6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81" name="Google Shape;581;p66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7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2027</a:t>
            </a:r>
            <a:endParaRPr/>
          </a:p>
        </p:txBody>
      </p:sp>
      <p:sp>
        <p:nvSpPr>
          <p:cNvPr id="587" name="Google Shape;587;p67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7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89" name="Google Shape;589;p67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8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2027</a:t>
            </a:r>
            <a:endParaRPr/>
          </a:p>
        </p:txBody>
      </p:sp>
      <p:sp>
        <p:nvSpPr>
          <p:cNvPr id="595" name="Google Shape;595;p6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8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97" name="Google Shape;597;p68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-2170550" y="4563725"/>
            <a:ext cx="2794500" cy="1863000"/>
          </a:xfrm>
          <a:prstGeom prst="wedgeEllipseCallout">
            <a:avLst>
              <a:gd name="adj1" fmla="val 45106"/>
              <a:gd name="adj2" fmla="val 48164"/>
            </a:avLst>
          </a:prstGeom>
          <a:solidFill>
            <a:srgbClr val="D9D2E9"/>
          </a:solidFill>
          <a:ln w="28575" cap="flat" cmpd="sng">
            <a:solidFill>
              <a:srgbClr val="FF00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 Mono"/>
                <a:ea typeface="Roboto Mono"/>
                <a:cs typeface="Roboto Mono"/>
                <a:sym typeface="Roboto Mono"/>
              </a:rPr>
              <a:t>Right click me and select “Format Background” and then choose your team’s favorite color!</a:t>
            </a:r>
            <a:endParaRPr sz="13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front page.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 team photo or other information here.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1113825" y="6648627"/>
            <a:ext cx="6538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Your Team Name Here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2905426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635220" y="7799525"/>
            <a:ext cx="686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5662125" y="7799527"/>
            <a:ext cx="909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1118400" y="5242837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1113825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113825" y="7337677"/>
            <a:ext cx="66585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 School Name Here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6485525" y="8266525"/>
            <a:ext cx="1286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 txBox="1">
            <a:spLocks noGrp="1"/>
          </p:cNvSpPr>
          <p:nvPr>
            <p:ph type="title"/>
          </p:nvPr>
        </p:nvSpPr>
        <p:spPr>
          <a:xfrm>
            <a:off x="242875" y="142375"/>
            <a:ext cx="72864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2027</a:t>
            </a:r>
            <a:endParaRPr/>
          </a:p>
        </p:txBody>
      </p:sp>
      <p:sp>
        <p:nvSpPr>
          <p:cNvPr id="603" name="Google Shape;603;p69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9"/>
          <p:cNvSpPr txBox="1">
            <a:spLocks noGrp="1"/>
          </p:cNvSpPr>
          <p:nvPr>
            <p:ph type="subTitle" idx="2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05" name="Google Shape;605;p69"/>
          <p:cNvGraphicFramePr/>
          <p:nvPr/>
        </p:nvGraphicFramePr>
        <p:xfrm>
          <a:off x="242875" y="7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{DFCF14D8-FAA9-4DCE-B1D4-070791E9152E}</a:tableStyleId>
              </a:tblPr>
              <a:tblGrid>
                <a:gridCol w="1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228600" marB="91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>
            <a:hlinkClick r:id="rId4"/>
          </p:cNvPr>
          <p:cNvSpPr/>
          <p:nvPr/>
        </p:nvSpPr>
        <p:spPr>
          <a:xfrm>
            <a:off x="679800" y="7543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>
            <a:hlinkClick r:id="rId5"/>
          </p:cNvPr>
          <p:cNvSpPr/>
          <p:nvPr/>
        </p:nvSpPr>
        <p:spPr>
          <a:xfrm>
            <a:off x="3999600" y="7543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>
            <a:hlinkClick r:id="rId6"/>
          </p:cNvPr>
          <p:cNvSpPr/>
          <p:nvPr/>
        </p:nvSpPr>
        <p:spPr>
          <a:xfrm>
            <a:off x="679800" y="30271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>
            <a:hlinkClick r:id="rId7"/>
          </p:cNvPr>
          <p:cNvSpPr/>
          <p:nvPr/>
        </p:nvSpPr>
        <p:spPr>
          <a:xfrm>
            <a:off x="3999600" y="30271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06850" y="6646500"/>
            <a:ext cx="7358700" cy="29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 idx="4294967295"/>
          </p:nvPr>
        </p:nvSpPr>
        <p:spPr>
          <a:xfrm>
            <a:off x="3186000" y="307375"/>
            <a:ext cx="1400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Resources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232975" y="5251175"/>
            <a:ext cx="7297200" cy="4314300"/>
          </a:xfrm>
          <a:prstGeom prst="rect">
            <a:avLst/>
          </a:prstGeom>
          <a:noFill/>
          <a:ln w="9525" cap="flat" cmpd="sng">
            <a:solidFill>
              <a:srgbClr val="242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rgbClr val="351C7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r>
              <a:rPr lang="en" sz="1500" dirty="0">
                <a:solidFill>
                  <a:srgbClr val="351C7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.vex.com</a:t>
            </a:r>
            <a:endParaRPr sz="15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/>
              </a:rPr>
              <a:t>notebooking</a:t>
            </a:r>
            <a:r>
              <a:rPr lang="en" sz="1500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/>
              </a:rPr>
              <a:t>.vex.com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/>
              </a:rPr>
              <a:t>coding</a:t>
            </a:r>
            <a:r>
              <a:rPr lang="en" sz="1500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/>
              </a:rPr>
              <a:t>.vex.com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/>
              </a:rPr>
              <a:t>vex.com</a:t>
            </a:r>
            <a:endParaRPr sz="15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/>
              </a:rPr>
              <a:t>VIQRC 2026-2027 Game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 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ules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ideo</a:t>
            </a:r>
            <a:endParaRPr sz="1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Send suggestions and comments about these Digital Notebooks and Digital Parts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sz="1500" b="1" dirty="0">
                <a:solidFill>
                  <a:srgbClr val="24246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notebooks@vex.com</a:t>
            </a:r>
            <a:endParaRPr sz="1500" b="1" dirty="0">
              <a:solidFill>
                <a:srgbClr val="2424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244525" y="647950"/>
            <a:ext cx="7281600" cy="920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defTabSz="849313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12345	Title Title Title					Date Date Date											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subTitle" idx="1"/>
          </p:nvPr>
        </p:nvSpPr>
        <p:spPr>
          <a:xfrm>
            <a:off x="228600" y="231325"/>
            <a:ext cx="7315200" cy="868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2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3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4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2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3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X IQ Robotics">
  <a:themeElements>
    <a:clrScheme name="Simple Light">
      <a:dk1>
        <a:srgbClr val="000000"/>
      </a:dk1>
      <a:lt1>
        <a:srgbClr val="FFFFFF"/>
      </a:lt1>
      <a:dk2>
        <a:srgbClr val="888B8D"/>
      </a:dk2>
      <a:lt2>
        <a:srgbClr val="0076BB"/>
      </a:lt2>
      <a:accent1>
        <a:srgbClr val="DCE4F2"/>
      </a:accent1>
      <a:accent2>
        <a:srgbClr val="95B8DF"/>
      </a:accent2>
      <a:accent3>
        <a:srgbClr val="3491C9"/>
      </a:accent3>
      <a:accent4>
        <a:srgbClr val="005A8D"/>
      </a:accent4>
      <a:accent5>
        <a:srgbClr val="112C3B"/>
      </a:accent5>
      <a:accent6>
        <a:srgbClr val="54565A"/>
      </a:accent6>
      <a:hlink>
        <a:srgbClr val="2424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Custom</PresentationFormat>
  <Paragraphs>140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Roboto Black</vt:lpstr>
      <vt:lpstr>Roboto</vt:lpstr>
      <vt:lpstr>Roboto Mono</vt:lpstr>
      <vt:lpstr>Arial</vt:lpstr>
      <vt:lpstr>VEX IQ Robotics</vt:lpstr>
      <vt:lpstr>Changelog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Section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“Mix &amp; Match” Blank Field</vt:lpstr>
      <vt:lpstr>“Mix &amp; Match” Starting Field with Moveable Game Objects</vt:lpstr>
      <vt:lpstr>“Mix &amp; Match” Starting Field with Static Game Objects</vt:lpstr>
      <vt:lpstr>PowerPoint Presentation</vt:lpstr>
      <vt:lpstr>PowerPoint Presentation</vt:lpstr>
      <vt:lpstr>Week of: MM/DD/YYYY</vt:lpstr>
      <vt:lpstr>April 2026</vt:lpstr>
      <vt:lpstr>May 2026</vt:lpstr>
      <vt:lpstr>June 2026</vt:lpstr>
      <vt:lpstr>July 2026</vt:lpstr>
      <vt:lpstr>August 2026</vt:lpstr>
      <vt:lpstr>September 2026</vt:lpstr>
      <vt:lpstr>October 2026</vt:lpstr>
      <vt:lpstr>November 2026</vt:lpstr>
      <vt:lpstr>December 2026</vt:lpstr>
      <vt:lpstr>January 2027</vt:lpstr>
      <vt:lpstr>February 2027</vt:lpstr>
      <vt:lpstr>March 2027</vt:lpstr>
      <vt:lpstr>April 2027</vt:lpstr>
      <vt:lpstr>May 2027</vt:lpstr>
      <vt:lpstr>April 2026</vt:lpstr>
      <vt:lpstr>May 2026</vt:lpstr>
      <vt:lpstr>June 2026</vt:lpstr>
      <vt:lpstr>July 2026</vt:lpstr>
      <vt:lpstr>August 2026</vt:lpstr>
      <vt:lpstr>September 2026</vt:lpstr>
      <vt:lpstr>October 2026</vt:lpstr>
      <vt:lpstr>November 2026</vt:lpstr>
      <vt:lpstr>December 2026</vt:lpstr>
      <vt:lpstr>January 2027</vt:lpstr>
      <vt:lpstr>February 2027</vt:lpstr>
      <vt:lpstr>March 2027</vt:lpstr>
      <vt:lpstr>April 2027</vt:lpstr>
      <vt:lpstr>May 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Christine Gutierrez</cp:lastModifiedBy>
  <cp:revision>3</cp:revision>
  <dcterms:modified xsi:type="dcterms:W3CDTF">2026-05-08T15:00:06Z</dcterms:modified>
</cp:coreProperties>
</file>